
<file path=[Content_Types].xml><?xml version="1.0" encoding="utf-8"?>
<Types xmlns="http://schemas.openxmlformats.org/package/2006/content-types">
  <Default Extension="rels" ContentType="application/vnd.openxmlformats-package.relationships+xml"/>
  <Override PartName="/customXml/itemProps2.xml" ContentType="application/vnd.openxmlformats-officedocument.customXmlPropertie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customXml/itemProps1.xml" ContentType="application/vnd.openxmlformats-officedocument.customXmlProperties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docProps/custom.xml" ContentType="application/vnd.openxmlformats-officedocument.custom-properties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4"/>
  </p:sldMasterIdLst>
  <p:notesMasterIdLst>
    <p:notesMasterId r:id="rId17"/>
  </p:notesMasterIdLst>
  <p:sldIdLst>
    <p:sldId id="256" r:id="rId5"/>
    <p:sldId id="257" r:id="rId6"/>
    <p:sldId id="261" r:id="rId7"/>
    <p:sldId id="269" r:id="rId8"/>
    <p:sldId id="265" r:id="rId9"/>
    <p:sldId id="263" r:id="rId10"/>
    <p:sldId id="268" r:id="rId11"/>
    <p:sldId id="266" r:id="rId12"/>
    <p:sldId id="267" r:id="rId13"/>
    <p:sldId id="270" r:id="rId14"/>
    <p:sldId id="260" r:id="rId15"/>
    <p:sldId id="25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99CC"/>
    <a:srgbClr val="3333FF"/>
    <a:srgbClr val="006C92"/>
    <a:srgbClr val="2F527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83939" autoAdjust="0"/>
  </p:normalViewPr>
  <p:slideViewPr>
    <p:cSldViewPr>
      <p:cViewPr>
        <p:scale>
          <a:sx n="70" d="100"/>
          <a:sy n="70" d="100"/>
        </p:scale>
        <p:origin x="-1448" y="-3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B27DA2-399B-4B91-9E21-043F48C6F819}" type="datetimeFigureOut">
              <a:rPr lang="en-US" smtClean="0"/>
              <a:pPr/>
              <a:t>7/19/10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75B5A2-AFF4-47E7-BAC8-CF3B4E6B0B7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Please leave us a 5 star rating if you love this</a:t>
            </a:r>
            <a:r>
              <a:rPr lang="en-US" sz="1200" b="1" baseline="0" dirty="0" smtClean="0">
                <a:latin typeface="Arial" pitchFamily="34" charset="0"/>
                <a:cs typeface="Arial" pitchFamily="34" charset="0"/>
              </a:rPr>
              <a:t> free template!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 smtClean="0"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Welcome to Super</a:t>
            </a:r>
            <a:r>
              <a:rPr lang="en-US" sz="1200" b="1" baseline="0" dirty="0" smtClean="0">
                <a:latin typeface="Arial" pitchFamily="34" charset="0"/>
                <a:cs typeface="Arial" pitchFamily="34" charset="0"/>
              </a:rPr>
              <a:t> Easy Templates:  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This is an 8 x 11 PowerPoint design slide. 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We provide easy-to-use and customize templates for home and business use. Most of our templates are for PowerPoint 2007 and Word 2007. If you are interested in additional templates, visit our website: </a:t>
            </a:r>
            <a:r>
              <a:rPr lang="en-US" sz="1200" b="1" baseline="0" dirty="0" smtClean="0">
                <a:latin typeface="Arial" pitchFamily="34" charset="0"/>
                <a:cs typeface="Arial" pitchFamily="34" charset="0"/>
              </a:rPr>
              <a:t>www.supereasytemplates.com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.  If you require technical support on this specific presentation, email us: </a:t>
            </a:r>
            <a:r>
              <a:rPr lang="en-US" sz="1200" b="1" baseline="0" dirty="0" smtClean="0">
                <a:latin typeface="Arial" pitchFamily="34" charset="0"/>
                <a:cs typeface="Arial" pitchFamily="34" charset="0"/>
              </a:rPr>
              <a:t>support@supereasytemplates.com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. Also, check the Microsoft forums for specialized assistance. Although we try to respond to all support requests, please realize that this is a free service and we cannot guarantee a timely response. All questions and answers are usually posted on our FAQ pages.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75B5A2-AFF4-47E7-BAC8-CF3B4E6B0B7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5335-5285-42C7-9655-AB45F7C4150B}" type="datetimeFigureOut">
              <a:rPr lang="en-US" smtClean="0"/>
              <a:pPr/>
              <a:t>7/19/10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7770-18D6-4843-93A1-958E8868D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5335-5285-42C7-9655-AB45F7C4150B}" type="datetimeFigureOut">
              <a:rPr lang="en-US" smtClean="0"/>
              <a:pPr/>
              <a:t>7/19/10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7770-18D6-4843-93A1-958E8868D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5335-5285-42C7-9655-AB45F7C4150B}" type="datetimeFigureOut">
              <a:rPr lang="en-US" smtClean="0"/>
              <a:pPr/>
              <a:t>7/19/10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7770-18D6-4843-93A1-958E8868D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5335-5285-42C7-9655-AB45F7C4150B}" type="datetimeFigureOut">
              <a:rPr lang="en-US" smtClean="0"/>
              <a:pPr/>
              <a:t>7/19/10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7770-18D6-4843-93A1-958E8868D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5335-5285-42C7-9655-AB45F7C4150B}" type="datetimeFigureOut">
              <a:rPr lang="en-US" smtClean="0"/>
              <a:pPr/>
              <a:t>7/19/10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7770-18D6-4843-93A1-958E8868D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5335-5285-42C7-9655-AB45F7C4150B}" type="datetimeFigureOut">
              <a:rPr lang="en-US" smtClean="0"/>
              <a:pPr/>
              <a:t>7/19/10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7770-18D6-4843-93A1-958E8868D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5335-5285-42C7-9655-AB45F7C4150B}" type="datetimeFigureOut">
              <a:rPr lang="en-US" smtClean="0"/>
              <a:pPr/>
              <a:t>7/19/10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7770-18D6-4843-93A1-958E8868D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5335-5285-42C7-9655-AB45F7C4150B}" type="datetimeFigureOut">
              <a:rPr lang="en-US" smtClean="0"/>
              <a:pPr/>
              <a:t>7/19/10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7770-18D6-4843-93A1-958E8868D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5335-5285-42C7-9655-AB45F7C4150B}" type="datetimeFigureOut">
              <a:rPr lang="en-US" smtClean="0"/>
              <a:pPr/>
              <a:t>7/19/10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7770-18D6-4843-93A1-958E8868D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5335-5285-42C7-9655-AB45F7C4150B}" type="datetimeFigureOut">
              <a:rPr lang="en-US" smtClean="0"/>
              <a:pPr/>
              <a:t>7/19/10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7770-18D6-4843-93A1-958E8868D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5335-5285-42C7-9655-AB45F7C4150B}" type="datetimeFigureOut">
              <a:rPr lang="en-US" smtClean="0"/>
              <a:pPr/>
              <a:t>7/19/10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7770-18D6-4843-93A1-958E8868D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E5335-5285-42C7-9655-AB45F7C4150B}" type="datetimeFigureOut">
              <a:rPr lang="en-US" smtClean="0"/>
              <a:pPr/>
              <a:t>7/19/10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77770-18D6-4843-93A1-958E8868D14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8" descr="C:\Tresha\Edited Photos for Stock\Business\944233_94159959.jpg"/>
          <p:cNvPicPr>
            <a:picLocks noChangeAspect="1" noChangeArrowheads="1"/>
          </p:cNvPicPr>
          <p:nvPr/>
        </p:nvPicPr>
        <p:blipFill>
          <a:blip r:embed="rId13" cstate="print"/>
          <a:srcRect r="73264"/>
          <a:stretch>
            <a:fillRect/>
          </a:stretch>
        </p:blipFill>
        <p:spPr bwMode="auto">
          <a:xfrm>
            <a:off x="0" y="0"/>
            <a:ext cx="2667000" cy="68580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ob5DM6FRTnU&amp;feature=related" TargetMode="External"/><Relationship Id="rId3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172200"/>
            <a:ext cx="9144000" cy="6858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3048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84740" y="1143000"/>
            <a:ext cx="5351401" cy="1015663"/>
          </a:xfrm>
          <a:prstGeom prst="rect">
            <a:avLst/>
          </a:prstGeom>
          <a:noFill/>
          <a:ln w="3175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English Learners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8600" y="6248400"/>
            <a:ext cx="1294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EESL 650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0" y="6248400"/>
            <a:ext cx="4971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University of Alabama at Birmingham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34200" y="6248400"/>
            <a:ext cx="1976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Summer-2010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82786" y="2819400"/>
            <a:ext cx="4689079" cy="769441"/>
          </a:xfrm>
          <a:prstGeom prst="rect">
            <a:avLst/>
          </a:prstGeom>
          <a:noFill/>
          <a:ln w="3175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Arial" pitchFamily="34" charset="0"/>
              </a:rPr>
              <a:t>Pieces of the Puzzle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34238" y="3505200"/>
            <a:ext cx="5278959" cy="769441"/>
          </a:xfrm>
          <a:prstGeom prst="rect">
            <a:avLst/>
          </a:prstGeom>
          <a:noFill/>
          <a:ln w="3175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Arial" pitchFamily="34" charset="0"/>
              </a:rPr>
              <a:t>Comprehensible Input</a:t>
            </a:r>
            <a:endParaRPr lang="en-US" sz="4400" dirty="0" smtClean="0">
              <a:solidFill>
                <a:schemeClr val="tx2">
                  <a:lumMod val="50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68314" y="4419600"/>
            <a:ext cx="2768306" cy="1938992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Arial" pitchFamily="34" charset="0"/>
              </a:rPr>
              <a:t>Carrie Hinton</a:t>
            </a:r>
          </a:p>
          <a:p>
            <a:pPr algn="ctr"/>
            <a:r>
              <a:rPr lang="en-US" sz="2400" dirty="0" err="1" smtClean="0">
                <a:solidFill>
                  <a:schemeClr val="tx2">
                    <a:lumMod val="50000"/>
                  </a:schemeClr>
                </a:solidFill>
                <a:latin typeface="+mj-lt"/>
                <a:cs typeface="Arial" pitchFamily="34" charset="0"/>
              </a:rPr>
              <a:t>Malerie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tx2">
                    <a:lumMod val="50000"/>
                  </a:schemeClr>
                </a:solidFill>
                <a:latin typeface="+mj-lt"/>
                <a:cs typeface="Arial" pitchFamily="34" charset="0"/>
              </a:rPr>
              <a:t>Huguley</a:t>
            </a:r>
            <a:endParaRPr lang="en-US" sz="2400" dirty="0" smtClean="0">
              <a:solidFill>
                <a:schemeClr val="tx2">
                  <a:lumMod val="50000"/>
                </a:schemeClr>
              </a:solidFill>
              <a:latin typeface="+mj-lt"/>
              <a:cs typeface="Arial" pitchFamily="34" charset="0"/>
            </a:endParaRPr>
          </a:p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Arial" pitchFamily="34" charset="0"/>
              </a:rPr>
              <a:t>Rebecca Singleton</a:t>
            </a:r>
          </a:p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Arial" pitchFamily="34" charset="0"/>
              </a:rPr>
              <a:t>Megan </a:t>
            </a:r>
            <a:r>
              <a:rPr lang="en-US" sz="2400" dirty="0" err="1" smtClean="0">
                <a:solidFill>
                  <a:schemeClr val="tx2">
                    <a:lumMod val="50000"/>
                  </a:schemeClr>
                </a:solidFill>
                <a:latin typeface="+mj-lt"/>
                <a:cs typeface="Arial" pitchFamily="34" charset="0"/>
              </a:rPr>
              <a:t>Kernstiens</a:t>
            </a:r>
            <a:endParaRPr lang="en-US" sz="2400" dirty="0" smtClean="0">
              <a:solidFill>
                <a:schemeClr val="tx2">
                  <a:lumMod val="50000"/>
                </a:schemeClr>
              </a:solidFill>
              <a:latin typeface="+mj-lt"/>
              <a:cs typeface="Arial" pitchFamily="34" charset="0"/>
            </a:endParaRPr>
          </a:p>
          <a:p>
            <a:pPr algn="ctr"/>
            <a:endParaRPr lang="en-US" sz="2400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74638"/>
            <a:ext cx="6400800" cy="1143000"/>
          </a:xfrm>
        </p:spPr>
        <p:txBody>
          <a:bodyPr/>
          <a:lstStyle/>
          <a:p>
            <a:r>
              <a:rPr lang="en-US" dirty="0" smtClean="0"/>
              <a:t>Comprehensible Input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0" y="1600200"/>
            <a:ext cx="6019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Take a few minutes to brainstorm how you will update/change your lessons to reflect this new found knowledge. </a:t>
            </a:r>
          </a:p>
          <a:p>
            <a:pPr algn="r">
              <a:buNone/>
            </a:pPr>
            <a:endParaRPr lang="en-US" sz="2400" dirty="0" smtClean="0"/>
          </a:p>
        </p:txBody>
      </p:sp>
      <p:pic>
        <p:nvPicPr>
          <p:cNvPr id="4" name="Picture 3" descr="brainstor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3886200"/>
            <a:ext cx="3124200" cy="26778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74638"/>
            <a:ext cx="6019800" cy="1143000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0" y="1600200"/>
            <a:ext cx="6019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err="1" smtClean="0"/>
              <a:t>Echevarria</a:t>
            </a:r>
            <a:r>
              <a:rPr lang="en-US" dirty="0" smtClean="0"/>
              <a:t>, J., Short, D. J., &amp; Vogt, M. (2007). </a:t>
            </a:r>
            <a:r>
              <a:rPr lang="en-US" i="1" dirty="0" smtClean="0"/>
              <a:t>Making Content Comprehensible for English Learners: The SIOP Model (3rd Edition) (3 ed.). Boston: </a:t>
            </a:r>
            <a:r>
              <a:rPr lang="en-US" i="1" dirty="0" err="1" smtClean="0"/>
              <a:t>Allyn</a:t>
            </a:r>
            <a:r>
              <a:rPr lang="en-US" i="1" dirty="0" smtClean="0"/>
              <a:t> &amp;Amp; Bacon.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74638"/>
            <a:ext cx="6019800" cy="1143000"/>
          </a:xfrm>
        </p:spPr>
        <p:txBody>
          <a:bodyPr/>
          <a:lstStyle/>
          <a:p>
            <a:r>
              <a:rPr lang="en-US" dirty="0" smtClean="0"/>
              <a:t>Instructional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0" y="1600200"/>
            <a:ext cx="62484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Notes to users of presentation:</a:t>
            </a:r>
          </a:p>
          <a:p>
            <a:pPr lvl="1"/>
            <a:r>
              <a:rPr lang="en-US" dirty="0" smtClean="0"/>
              <a:t>Materials needed</a:t>
            </a:r>
          </a:p>
          <a:p>
            <a:pPr lvl="2"/>
            <a:r>
              <a:rPr lang="en-US" dirty="0" smtClean="0"/>
              <a:t>Chart paper, markers….</a:t>
            </a:r>
          </a:p>
          <a:p>
            <a:pPr lvl="1"/>
            <a:r>
              <a:rPr lang="en-US" dirty="0" smtClean="0"/>
              <a:t>Equipment needed</a:t>
            </a:r>
          </a:p>
          <a:p>
            <a:pPr lvl="2"/>
            <a:r>
              <a:rPr lang="en-US" dirty="0" smtClean="0"/>
              <a:t>LCD, laptop…</a:t>
            </a:r>
          </a:p>
          <a:p>
            <a:pPr lvl="1"/>
            <a:r>
              <a:rPr lang="en-US" dirty="0" smtClean="0"/>
              <a:t>Presentation format</a:t>
            </a:r>
          </a:p>
          <a:p>
            <a:pPr lvl="2"/>
            <a:r>
              <a:rPr lang="en-US" dirty="0" smtClean="0"/>
              <a:t>Small group, faculty </a:t>
            </a:r>
            <a:r>
              <a:rPr lang="en-US" dirty="0" err="1" smtClean="0"/>
              <a:t>mtg</a:t>
            </a:r>
            <a:r>
              <a:rPr lang="en-US" dirty="0" smtClean="0"/>
              <a:t>, dept </a:t>
            </a:r>
            <a:r>
              <a:rPr lang="en-US" dirty="0" err="1" smtClean="0"/>
              <a:t>mtg</a:t>
            </a:r>
            <a:r>
              <a:rPr lang="en-US" dirty="0" smtClean="0"/>
              <a:t>…</a:t>
            </a:r>
          </a:p>
          <a:p>
            <a:pPr lvl="1"/>
            <a:r>
              <a:rPr lang="en-US" dirty="0" smtClean="0"/>
              <a:t>Activities or handouts needed</a:t>
            </a:r>
          </a:p>
          <a:p>
            <a:pPr lvl="2"/>
            <a:r>
              <a:rPr lang="en-US" dirty="0" smtClean="0"/>
              <a:t>As appropriate to support your section</a:t>
            </a:r>
          </a:p>
          <a:p>
            <a:r>
              <a:rPr lang="en-US" dirty="0" smtClean="0"/>
              <a:t>This slide will be hidden </a:t>
            </a:r>
            <a:r>
              <a:rPr lang="en-US" smtClean="0"/>
              <a:t>during presentation.</a:t>
            </a:r>
            <a:endParaRPr lang="en-US" dirty="0" smtClean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74638"/>
            <a:ext cx="6019800" cy="1143000"/>
          </a:xfrm>
        </p:spPr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0" y="1600200"/>
            <a:ext cx="62484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Teachers should be able to…</a:t>
            </a:r>
          </a:p>
          <a:p>
            <a:r>
              <a:rPr lang="en-US" dirty="0" smtClean="0"/>
              <a:t>identify examples of comprehensible input in small groups </a:t>
            </a:r>
          </a:p>
          <a:p>
            <a:r>
              <a:rPr lang="en-US" dirty="0" smtClean="0"/>
              <a:t>u</a:t>
            </a:r>
            <a:r>
              <a:rPr lang="en-US" dirty="0" smtClean="0"/>
              <a:t>pdate his/her own lesson plans to incorporate comprehensible input</a:t>
            </a:r>
          </a:p>
          <a:p>
            <a:r>
              <a:rPr lang="en-US" dirty="0" smtClean="0"/>
              <a:t>l</a:t>
            </a:r>
            <a:r>
              <a:rPr lang="en-US" dirty="0" smtClean="0"/>
              <a:t>ist the aspects of comprehensible input with a graphic organizer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74638"/>
            <a:ext cx="6400800" cy="1143000"/>
          </a:xfrm>
        </p:spPr>
        <p:txBody>
          <a:bodyPr/>
          <a:lstStyle/>
          <a:p>
            <a:r>
              <a:rPr lang="en-US" dirty="0" smtClean="0"/>
              <a:t>Comprehensible Input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4200" y="1600200"/>
            <a:ext cx="5562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What is it?</a:t>
            </a:r>
          </a:p>
          <a:p>
            <a:pPr>
              <a:buNone/>
            </a:pPr>
            <a:r>
              <a:rPr lang="en-US" dirty="0" smtClean="0"/>
              <a:t>	input</a:t>
            </a:r>
            <a:r>
              <a:rPr lang="en-US" dirty="0" smtClean="0"/>
              <a:t>/instruction that </a:t>
            </a:r>
            <a:r>
              <a:rPr lang="en-US" dirty="0" smtClean="0"/>
              <a:t>is just </a:t>
            </a:r>
            <a:r>
              <a:rPr lang="en-US" dirty="0" smtClean="0"/>
              <a:t>above the students </a:t>
            </a:r>
            <a:r>
              <a:rPr lang="en-US" dirty="0" smtClean="0"/>
              <a:t>abilities and </a:t>
            </a:r>
            <a:r>
              <a:rPr lang="en-US" dirty="0" smtClean="0"/>
              <a:t>embedded in a meaningful context, </a:t>
            </a:r>
            <a:r>
              <a:rPr lang="en-US" dirty="0" err="1" smtClean="0"/>
              <a:t>midified</a:t>
            </a:r>
            <a:r>
              <a:rPr lang="en-US" dirty="0" smtClean="0"/>
              <a:t>, collaborative/interactive, and multimodal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r">
              <a:buNone/>
            </a:pPr>
            <a:endParaRPr lang="en-US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74638"/>
            <a:ext cx="6400800" cy="1143000"/>
          </a:xfrm>
        </p:spPr>
        <p:txBody>
          <a:bodyPr/>
          <a:lstStyle/>
          <a:p>
            <a:r>
              <a:rPr lang="en-US" dirty="0" smtClean="0"/>
              <a:t>Comprehensible Input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4200" y="1600200"/>
            <a:ext cx="5562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Take 2 minutes with your small group and identify as many examples of comprehensible input as you can according to the definition.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r">
              <a:buNone/>
            </a:pPr>
            <a:endParaRPr lang="en-US" sz="1000" dirty="0" smtClean="0"/>
          </a:p>
        </p:txBody>
      </p:sp>
      <p:pic>
        <p:nvPicPr>
          <p:cNvPr id="4" name="Picture 3" descr="a Orientation Group wor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4267200"/>
            <a:ext cx="2895600" cy="2171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74638"/>
            <a:ext cx="6400800" cy="1143000"/>
          </a:xfrm>
        </p:spPr>
        <p:txBody>
          <a:bodyPr/>
          <a:lstStyle/>
          <a:p>
            <a:r>
              <a:rPr lang="en-US" dirty="0" smtClean="0"/>
              <a:t>Comprehensible Input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0" y="1600200"/>
            <a:ext cx="6019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"</a:t>
            </a:r>
            <a:r>
              <a:rPr lang="en-US" dirty="0" smtClean="0"/>
              <a:t>Comprehensible input is achieved when teachers pay attention to the unique linguistic needs of </a:t>
            </a:r>
            <a:r>
              <a:rPr lang="en-US" dirty="0" err="1" smtClean="0"/>
              <a:t>ELs</a:t>
            </a:r>
            <a:r>
              <a:rPr lang="en-US" dirty="0" smtClean="0"/>
              <a:t> and consistently incorporate these techniques into their daily teaching </a:t>
            </a:r>
            <a:r>
              <a:rPr lang="en-US" dirty="0" smtClean="0"/>
              <a:t>routines.”</a:t>
            </a:r>
          </a:p>
          <a:p>
            <a:pPr>
              <a:buNone/>
            </a:pPr>
            <a:endParaRPr lang="en-US" dirty="0" smtClean="0"/>
          </a:p>
          <a:p>
            <a:pPr algn="r">
              <a:buNone/>
            </a:pPr>
            <a:r>
              <a:rPr lang="en-US" sz="1000" dirty="0" smtClean="0"/>
              <a:t>Making Content Comprehensible for English Learners: The SIOP Model, page 79</a:t>
            </a:r>
            <a:endParaRPr lang="en-US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74638"/>
            <a:ext cx="6400800" cy="1143000"/>
          </a:xfrm>
        </p:spPr>
        <p:txBody>
          <a:bodyPr/>
          <a:lstStyle/>
          <a:p>
            <a:r>
              <a:rPr lang="en-US" dirty="0" smtClean="0"/>
              <a:t>Comprehensible Input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0" y="1371600"/>
            <a:ext cx="6019800" cy="5257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How can it be implemented?</a:t>
            </a:r>
          </a:p>
          <a:p>
            <a:pPr algn="ctr">
              <a:buNone/>
            </a:pPr>
            <a:endParaRPr lang="en-US" dirty="0" smtClean="0"/>
          </a:p>
          <a:p>
            <a:r>
              <a:rPr lang="en-US" sz="2400" dirty="0" smtClean="0"/>
              <a:t>build </a:t>
            </a:r>
            <a:r>
              <a:rPr lang="en-US" sz="2400" dirty="0" smtClean="0"/>
              <a:t>consistency in classroom </a:t>
            </a:r>
            <a:r>
              <a:rPr lang="en-US" sz="2400" dirty="0" smtClean="0"/>
              <a:t>routines</a:t>
            </a:r>
          </a:p>
          <a:p>
            <a:r>
              <a:rPr lang="en-US" sz="2400" dirty="0" smtClean="0"/>
              <a:t>create </a:t>
            </a:r>
            <a:r>
              <a:rPr lang="en-US" sz="2400" dirty="0" smtClean="0"/>
              <a:t>word </a:t>
            </a:r>
            <a:r>
              <a:rPr lang="en-US" sz="2400" dirty="0" smtClean="0"/>
              <a:t>walls</a:t>
            </a:r>
          </a:p>
          <a:p>
            <a:r>
              <a:rPr lang="en-US" sz="2400" dirty="0" smtClean="0"/>
              <a:t>display </a:t>
            </a:r>
            <a:r>
              <a:rPr lang="en-US" sz="2400" dirty="0" smtClean="0"/>
              <a:t>pictures/</a:t>
            </a:r>
            <a:r>
              <a:rPr lang="en-US" sz="2400" dirty="0" smtClean="0"/>
              <a:t>graphics</a:t>
            </a:r>
          </a:p>
          <a:p>
            <a:r>
              <a:rPr lang="en-US" sz="2400" dirty="0" smtClean="0"/>
              <a:t>repeat</a:t>
            </a:r>
            <a:r>
              <a:rPr lang="en-US" sz="2400" dirty="0" smtClean="0"/>
              <a:t>/</a:t>
            </a:r>
            <a:r>
              <a:rPr lang="en-US" sz="2400" dirty="0" smtClean="0"/>
              <a:t>rephrase</a:t>
            </a:r>
          </a:p>
          <a:p>
            <a:r>
              <a:rPr lang="en-US" sz="2400" dirty="0" smtClean="0"/>
              <a:t>use </a:t>
            </a:r>
            <a:r>
              <a:rPr lang="en-US" sz="2400" dirty="0" smtClean="0"/>
              <a:t>visual </a:t>
            </a:r>
            <a:r>
              <a:rPr lang="en-US" sz="2400" dirty="0" smtClean="0"/>
              <a:t>cues</a:t>
            </a:r>
          </a:p>
          <a:p>
            <a:r>
              <a:rPr lang="en-US" sz="2400" dirty="0" smtClean="0"/>
              <a:t>use </a:t>
            </a:r>
            <a:r>
              <a:rPr lang="en-US" sz="2400" dirty="0" smtClean="0"/>
              <a:t>whole body to convey </a:t>
            </a:r>
            <a:r>
              <a:rPr lang="en-US" sz="2400" dirty="0" smtClean="0"/>
              <a:t>message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pPr algn="r">
              <a:buNone/>
            </a:pPr>
            <a:endParaRPr lang="en-US" sz="2400" dirty="0" smtClean="0"/>
          </a:p>
          <a:p>
            <a:endParaRPr lang="en-US" dirty="0" smtClean="0"/>
          </a:p>
          <a:p>
            <a:pPr algn="r">
              <a:buNone/>
            </a:pPr>
            <a:endParaRPr lang="en-US" sz="1000" dirty="0" smtClean="0"/>
          </a:p>
          <a:p>
            <a:pPr algn="r">
              <a:buNone/>
            </a:pPr>
            <a:endParaRPr lang="en-US" sz="1000" dirty="0" smtClean="0"/>
          </a:p>
          <a:p>
            <a:pPr algn="r">
              <a:buNone/>
            </a:pPr>
            <a:endParaRPr lang="en-US" sz="1000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74638"/>
            <a:ext cx="6400800" cy="1143000"/>
          </a:xfrm>
        </p:spPr>
        <p:txBody>
          <a:bodyPr/>
          <a:lstStyle/>
          <a:p>
            <a:r>
              <a:rPr lang="en-US" dirty="0" smtClean="0"/>
              <a:t>Comprehensible Input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0" y="1371600"/>
            <a:ext cx="60198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	</a:t>
            </a:r>
          </a:p>
          <a:p>
            <a:pPr>
              <a:buNone/>
            </a:pPr>
            <a:r>
              <a:rPr lang="en-US" sz="2400" dirty="0" smtClean="0"/>
              <a:t>	Fill our your graphic organizer with all the aspects </a:t>
            </a:r>
            <a:r>
              <a:rPr lang="en-US" sz="2400" dirty="0" smtClean="0"/>
              <a:t>of comprehensible input</a:t>
            </a:r>
            <a:r>
              <a:rPr lang="en-US" sz="2400" dirty="0" smtClean="0"/>
              <a:t> that you can think of with what you know so far.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 algn="r">
              <a:buNone/>
            </a:pPr>
            <a:endParaRPr lang="en-US" sz="2400" dirty="0" smtClean="0"/>
          </a:p>
          <a:p>
            <a:endParaRPr lang="en-US" dirty="0" smtClean="0"/>
          </a:p>
          <a:p>
            <a:pPr algn="r">
              <a:buNone/>
            </a:pPr>
            <a:endParaRPr lang="en-US" sz="1000" dirty="0" smtClean="0"/>
          </a:p>
          <a:p>
            <a:pPr algn="r">
              <a:buNone/>
            </a:pPr>
            <a:endParaRPr lang="en-US" sz="1000" dirty="0" smtClean="0"/>
          </a:p>
          <a:p>
            <a:pPr algn="r">
              <a:buNone/>
            </a:pPr>
            <a:endParaRPr lang="en-US" sz="1000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 descr="the_think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3124200"/>
            <a:ext cx="2667000" cy="34862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74638"/>
            <a:ext cx="6400800" cy="1143000"/>
          </a:xfrm>
        </p:spPr>
        <p:txBody>
          <a:bodyPr/>
          <a:lstStyle/>
          <a:p>
            <a:r>
              <a:rPr lang="en-US" dirty="0" smtClean="0"/>
              <a:t>Comprehensible Input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0" y="1600200"/>
            <a:ext cx="60198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Be sure to…</a:t>
            </a:r>
          </a:p>
          <a:p>
            <a:r>
              <a:rPr lang="en-US" sz="2400" dirty="0" smtClean="0"/>
              <a:t>Avoid idioms</a:t>
            </a:r>
          </a:p>
          <a:p>
            <a:r>
              <a:rPr lang="en-US" sz="2400" dirty="0" smtClean="0"/>
              <a:t>Paraphrase</a:t>
            </a:r>
          </a:p>
          <a:p>
            <a:r>
              <a:rPr lang="en-US" sz="2400" dirty="0" smtClean="0"/>
              <a:t>Repeat</a:t>
            </a:r>
          </a:p>
          <a:p>
            <a:r>
              <a:rPr lang="en-US" sz="2400" dirty="0" smtClean="0"/>
              <a:t>U</a:t>
            </a:r>
            <a:r>
              <a:rPr lang="en-US" sz="2400" dirty="0" smtClean="0"/>
              <a:t>se cognates</a:t>
            </a:r>
          </a:p>
          <a:p>
            <a:r>
              <a:rPr lang="en-US" sz="2400" dirty="0" smtClean="0"/>
              <a:t>S</a:t>
            </a:r>
            <a:r>
              <a:rPr lang="en-US" sz="2400" dirty="0" smtClean="0"/>
              <a:t>implify </a:t>
            </a:r>
            <a:r>
              <a:rPr lang="en-US" sz="2400" dirty="0" smtClean="0"/>
              <a:t>sentence structure</a:t>
            </a:r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pPr algn="r">
              <a:buNone/>
            </a:pPr>
            <a:r>
              <a:rPr lang="en-US" sz="1000" dirty="0" smtClean="0"/>
              <a:t>Making Content Comprehensible for English Learners: The SIOP Model, pages 80-81 </a:t>
            </a:r>
          </a:p>
          <a:p>
            <a:pPr algn="r"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74638"/>
            <a:ext cx="6400800" cy="1143000"/>
          </a:xfrm>
        </p:spPr>
        <p:txBody>
          <a:bodyPr/>
          <a:lstStyle/>
          <a:p>
            <a:r>
              <a:rPr lang="en-US" dirty="0" smtClean="0"/>
              <a:t>Comprehensible Input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0" y="1600200"/>
            <a:ext cx="60198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hlinkClick r:id="rId2"/>
              </a:rPr>
              <a:t>Example video</a:t>
            </a: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r">
              <a:buNone/>
            </a:pPr>
            <a:endParaRPr lang="en-US" sz="2400" dirty="0" smtClean="0"/>
          </a:p>
        </p:txBody>
      </p:sp>
      <p:pic>
        <p:nvPicPr>
          <p:cNvPr id="4" name="Picture 3" descr="303836436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200" y="2667000"/>
            <a:ext cx="2962656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3000879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4" ma:contentTypeDescription="Create a new document." ma:contentTypeScope="" ma:versionID="e4b7918f6d70a6bbd3ae09fdaae93119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5A4E51D7-F5AD-484F-B9C4-33FDB98DE46E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3BE2B66F-CF96-4D2F-B039-59573E20AF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38DC661-03BA-4AE0-B46D-553289DFEC06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TS030008794</Template>
  <TotalTime>109</TotalTime>
  <Words>521</Words>
  <Application>Microsoft Macintosh PowerPoint</Application>
  <PresentationFormat>On-screen Show (4:3)</PresentationFormat>
  <Paragraphs>87</Paragraphs>
  <Slides>12</Slides>
  <Notes>1</Notes>
  <HiddenSlides>1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TS030008794</vt:lpstr>
      <vt:lpstr>Slide 1</vt:lpstr>
      <vt:lpstr>Objectives</vt:lpstr>
      <vt:lpstr>Comprehensible Input</vt:lpstr>
      <vt:lpstr>Comprehensible Input</vt:lpstr>
      <vt:lpstr>Comprehensible Input</vt:lpstr>
      <vt:lpstr>Comprehensible Input</vt:lpstr>
      <vt:lpstr>Comprehensible Input</vt:lpstr>
      <vt:lpstr>Comprehensible Input</vt:lpstr>
      <vt:lpstr>Comprehensible Input</vt:lpstr>
      <vt:lpstr>Comprehensible Input</vt:lpstr>
      <vt:lpstr>References</vt:lpstr>
      <vt:lpstr>Instructional Notes</vt:lpstr>
    </vt:vector>
  </TitlesOfParts>
  <Company>UAB'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ACT</dc:creator>
  <cp:keywords/>
  <dc:description/>
  <cp:lastModifiedBy>Office 2004 Test Drive User</cp:lastModifiedBy>
  <cp:revision>23</cp:revision>
  <dcterms:created xsi:type="dcterms:W3CDTF">2010-07-19T15:35:19Z</dcterms:created>
  <dcterms:modified xsi:type="dcterms:W3CDTF">2010-07-19T17:00:32Z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TC300087949990</vt:lpwstr>
  </property>
</Properties>
</file>